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373" r:id="rId3"/>
    <p:sldId id="374" r:id="rId4"/>
    <p:sldId id="436" r:id="rId5"/>
    <p:sldId id="595" r:id="rId6"/>
    <p:sldId id="596" r:id="rId7"/>
    <p:sldId id="597" r:id="rId8"/>
    <p:sldId id="598" r:id="rId9"/>
    <p:sldId id="603" r:id="rId10"/>
    <p:sldId id="577" r:id="rId11"/>
    <p:sldId id="604" r:id="rId12"/>
    <p:sldId id="605" r:id="rId13"/>
    <p:sldId id="606" r:id="rId14"/>
    <p:sldId id="607" r:id="rId15"/>
    <p:sldId id="608" r:id="rId16"/>
    <p:sldId id="609" r:id="rId17"/>
    <p:sldId id="610" r:id="rId18"/>
    <p:sldId id="611" r:id="rId19"/>
    <p:sldId id="612" r:id="rId20"/>
    <p:sldId id="613" r:id="rId21"/>
    <p:sldId id="614" r:id="rId22"/>
    <p:sldId id="615" r:id="rId23"/>
    <p:sldId id="616" r:id="rId24"/>
    <p:sldId id="617" r:id="rId25"/>
    <p:sldId id="621" r:id="rId26"/>
    <p:sldId id="620" r:id="rId27"/>
    <p:sldId id="618" r:id="rId28"/>
    <p:sldId id="625" r:id="rId29"/>
    <p:sldId id="622" r:id="rId30"/>
    <p:sldId id="623" r:id="rId31"/>
    <p:sldId id="624" r:id="rId32"/>
    <p:sldId id="516" r:id="rId33"/>
    <p:sldId id="346" r:id="rId34"/>
    <p:sldId id="297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94" autoAdjust="0"/>
  </p:normalViewPr>
  <p:slideViewPr>
    <p:cSldViewPr>
      <p:cViewPr varScale="1">
        <p:scale>
          <a:sx n="154" d="100"/>
          <a:sy n="154" d="100"/>
        </p:scale>
        <p:origin x="570" y="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ry Wittman" userId="bff186cd-6ce8-41ba-8e8c-e85cdef216de" providerId="ADAL" clId="{E49F8417-7C90-45B5-91C4-55F3B5D6FF2F}"/>
    <pc:docChg chg="modSld">
      <pc:chgData name="Barry Wittman" userId="bff186cd-6ce8-41ba-8e8c-e85cdef216de" providerId="ADAL" clId="{E49F8417-7C90-45B5-91C4-55F3B5D6FF2F}" dt="2020-03-20T16:12:47.554" v="3" actId="20577"/>
      <pc:docMkLst>
        <pc:docMk/>
      </pc:docMkLst>
      <pc:sldChg chg="modSp">
        <pc:chgData name="Barry Wittman" userId="bff186cd-6ce8-41ba-8e8c-e85cdef216de" providerId="ADAL" clId="{E49F8417-7C90-45B5-91C4-55F3B5D6FF2F}" dt="2020-03-20T16:12:47.554" v="3" actId="20577"/>
        <pc:sldMkLst>
          <pc:docMk/>
          <pc:sldMk cId="4004727045" sldId="610"/>
        </pc:sldMkLst>
        <pc:spChg chg="mod">
          <ac:chgData name="Barry Wittman" userId="bff186cd-6ce8-41ba-8e8c-e85cdef216de" providerId="ADAL" clId="{E49F8417-7C90-45B5-91C4-55F3B5D6FF2F}" dt="2020-03-20T16:11:43.632" v="0" actId="20577"/>
          <ac:spMkLst>
            <pc:docMk/>
            <pc:sldMk cId="4004727045" sldId="610"/>
            <ac:spMk id="3" creationId="{00000000-0000-0000-0000-000000000000}"/>
          </ac:spMkLst>
        </pc:spChg>
        <pc:spChg chg="mod">
          <ac:chgData name="Barry Wittman" userId="bff186cd-6ce8-41ba-8e8c-e85cdef216de" providerId="ADAL" clId="{E49F8417-7C90-45B5-91C4-55F3B5D6FF2F}" dt="2020-03-20T16:12:47.554" v="3" actId="20577"/>
          <ac:spMkLst>
            <pc:docMk/>
            <pc:sldMk cId="4004727045" sldId="610"/>
            <ac:spMk id="4" creationId="{00000000-0000-0000-0000-000000000000}"/>
          </ac:spMkLst>
        </pc:spChg>
      </pc:sldChg>
    </pc:docChg>
  </pc:docChgLst>
  <pc:docChgLst>
    <pc:chgData name="Wittman, Barry" userId="bff186cd-6ce8-41ba-8e8c-e85cdef216de" providerId="ADAL" clId="{E49F8417-7C90-45B5-91C4-55F3B5D6FF2F}"/>
    <pc:docChg chg="undo redo custSel addSld delSld modSld sldOrd">
      <pc:chgData name="Wittman, Barry" userId="bff186cd-6ce8-41ba-8e8c-e85cdef216de" providerId="ADAL" clId="{E49F8417-7C90-45B5-91C4-55F3B5D6FF2F}" dt="2020-03-19T19:20:36.523" v="3999"/>
      <pc:docMkLst>
        <pc:docMk/>
      </pc:docMkLst>
      <pc:sldChg chg="modSp modAnim">
        <pc:chgData name="Wittman, Barry" userId="bff186cd-6ce8-41ba-8e8c-e85cdef216de" providerId="ADAL" clId="{E49F8417-7C90-45B5-91C4-55F3B5D6FF2F}" dt="2020-03-19T19:20:36.523" v="3999"/>
        <pc:sldMkLst>
          <pc:docMk/>
          <pc:sldMk cId="0" sldId="297"/>
        </pc:sldMkLst>
        <pc:spChg chg="mod">
          <ac:chgData name="Wittman, Barry" userId="bff186cd-6ce8-41ba-8e8c-e85cdef216de" providerId="ADAL" clId="{E49F8417-7C90-45B5-91C4-55F3B5D6FF2F}" dt="2020-03-19T19:20:29.971" v="3998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E49F8417-7C90-45B5-91C4-55F3B5D6FF2F}" dt="2020-03-19T18:39:56.088" v="1" actId="113"/>
        <pc:sldMkLst>
          <pc:docMk/>
          <pc:sldMk cId="3956517009" sldId="607"/>
        </pc:sldMkLst>
        <pc:spChg chg="mod">
          <ac:chgData name="Wittman, Barry" userId="bff186cd-6ce8-41ba-8e8c-e85cdef216de" providerId="ADAL" clId="{E49F8417-7C90-45B5-91C4-55F3B5D6FF2F}" dt="2020-03-19T18:39:56.088" v="1" actId="113"/>
          <ac:spMkLst>
            <pc:docMk/>
            <pc:sldMk cId="3956517009" sldId="607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E49F8417-7C90-45B5-91C4-55F3B5D6FF2F}" dt="2020-03-19T18:43:50.413" v="630"/>
        <pc:sldMkLst>
          <pc:docMk/>
          <pc:sldMk cId="1415437608" sldId="614"/>
        </pc:sldMkLst>
        <pc:spChg chg="mod">
          <ac:chgData name="Wittman, Barry" userId="bff186cd-6ce8-41ba-8e8c-e85cdef216de" providerId="ADAL" clId="{E49F8417-7C90-45B5-91C4-55F3B5D6FF2F}" dt="2020-03-19T18:43:44.237" v="629" actId="27636"/>
          <ac:spMkLst>
            <pc:docMk/>
            <pc:sldMk cId="1415437608" sldId="614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E49F8417-7C90-45B5-91C4-55F3B5D6FF2F}" dt="2020-03-19T19:08:40.738" v="2540" actId="2711"/>
        <pc:sldMkLst>
          <pc:docMk/>
          <pc:sldMk cId="1631248626" sldId="615"/>
        </pc:sldMkLst>
        <pc:spChg chg="mod">
          <ac:chgData name="Wittman, Barry" userId="bff186cd-6ce8-41ba-8e8c-e85cdef216de" providerId="ADAL" clId="{E49F8417-7C90-45B5-91C4-55F3B5D6FF2F}" dt="2020-03-19T19:08:40.738" v="2540" actId="2711"/>
          <ac:spMkLst>
            <pc:docMk/>
            <pc:sldMk cId="1631248626" sldId="615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E49F8417-7C90-45B5-91C4-55F3B5D6FF2F}" dt="2020-03-19T18:50:00.554" v="1634"/>
        <pc:sldMkLst>
          <pc:docMk/>
          <pc:sldMk cId="2467216149" sldId="616"/>
        </pc:sldMkLst>
        <pc:spChg chg="mod">
          <ac:chgData name="Wittman, Barry" userId="bff186cd-6ce8-41ba-8e8c-e85cdef216de" providerId="ADAL" clId="{E49F8417-7C90-45B5-91C4-55F3B5D6FF2F}" dt="2020-03-19T18:49:45.778" v="1632" actId="2711"/>
          <ac:spMkLst>
            <pc:docMk/>
            <pc:sldMk cId="2467216149" sldId="616"/>
            <ac:spMk id="3" creationId="{00000000-0000-0000-0000-000000000000}"/>
          </ac:spMkLst>
        </pc:spChg>
      </pc:sldChg>
      <pc:sldChg chg="addSp modSp modAnim">
        <pc:chgData name="Wittman, Barry" userId="bff186cd-6ce8-41ba-8e8c-e85cdef216de" providerId="ADAL" clId="{E49F8417-7C90-45B5-91C4-55F3B5D6FF2F}" dt="2020-03-19T18:53:58.288" v="2083" actId="14100"/>
        <pc:sldMkLst>
          <pc:docMk/>
          <pc:sldMk cId="2675031245" sldId="617"/>
        </pc:sldMkLst>
        <pc:spChg chg="mod">
          <ac:chgData name="Wittman, Barry" userId="bff186cd-6ce8-41ba-8e8c-e85cdef216de" providerId="ADAL" clId="{E49F8417-7C90-45B5-91C4-55F3B5D6FF2F}" dt="2020-03-19T18:50:12.162" v="1635" actId="2711"/>
          <ac:spMkLst>
            <pc:docMk/>
            <pc:sldMk cId="2675031245" sldId="617"/>
            <ac:spMk id="2" creationId="{00000000-0000-0000-0000-000000000000}"/>
          </ac:spMkLst>
        </pc:spChg>
        <pc:spChg chg="mod">
          <ac:chgData name="Wittman, Barry" userId="bff186cd-6ce8-41ba-8e8c-e85cdef216de" providerId="ADAL" clId="{E49F8417-7C90-45B5-91C4-55F3B5D6FF2F}" dt="2020-03-19T18:50:30.468" v="1698" actId="20577"/>
          <ac:spMkLst>
            <pc:docMk/>
            <pc:sldMk cId="2675031245" sldId="617"/>
            <ac:spMk id="3" creationId="{00000000-0000-0000-0000-000000000000}"/>
          </ac:spMkLst>
        </pc:spChg>
        <pc:spChg chg="add mod">
          <ac:chgData name="Wittman, Barry" userId="bff186cd-6ce8-41ba-8e8c-e85cdef216de" providerId="ADAL" clId="{E49F8417-7C90-45B5-91C4-55F3B5D6FF2F}" dt="2020-03-19T18:53:58.288" v="2083" actId="14100"/>
          <ac:spMkLst>
            <pc:docMk/>
            <pc:sldMk cId="2675031245" sldId="617"/>
            <ac:spMk id="4" creationId="{5A27827A-F6E8-497F-B170-D72CEF80B4FA}"/>
          </ac:spMkLst>
        </pc:spChg>
      </pc:sldChg>
      <pc:sldChg chg="modSp modAnim">
        <pc:chgData name="Wittman, Barry" userId="bff186cd-6ce8-41ba-8e8c-e85cdef216de" providerId="ADAL" clId="{E49F8417-7C90-45B5-91C4-55F3B5D6FF2F}" dt="2020-03-19T19:17:06.175" v="3804"/>
        <pc:sldMkLst>
          <pc:docMk/>
          <pc:sldMk cId="1919243791" sldId="618"/>
        </pc:sldMkLst>
        <pc:spChg chg="mod">
          <ac:chgData name="Wittman, Barry" userId="bff186cd-6ce8-41ba-8e8c-e85cdef216de" providerId="ADAL" clId="{E49F8417-7C90-45B5-91C4-55F3B5D6FF2F}" dt="2020-03-19T19:16:56.852" v="3803" actId="108"/>
          <ac:spMkLst>
            <pc:docMk/>
            <pc:sldMk cId="1919243791" sldId="618"/>
            <ac:spMk id="3" creationId="{00000000-0000-0000-0000-000000000000}"/>
          </ac:spMkLst>
        </pc:spChg>
      </pc:sldChg>
      <pc:sldChg chg="del">
        <pc:chgData name="Wittman, Barry" userId="bff186cd-6ce8-41ba-8e8c-e85cdef216de" providerId="ADAL" clId="{E49F8417-7C90-45B5-91C4-55F3B5D6FF2F}" dt="2020-03-19T19:17:24.445" v="3806" actId="2696"/>
        <pc:sldMkLst>
          <pc:docMk/>
          <pc:sldMk cId="1801885295" sldId="619"/>
        </pc:sldMkLst>
      </pc:sldChg>
      <pc:sldChg chg="addSp modSp ord modAnim">
        <pc:chgData name="Wittman, Barry" userId="bff186cd-6ce8-41ba-8e8c-e85cdef216de" providerId="ADAL" clId="{E49F8417-7C90-45B5-91C4-55F3B5D6FF2F}" dt="2020-03-19T19:19:27.425" v="3962" actId="20577"/>
        <pc:sldMkLst>
          <pc:docMk/>
          <pc:sldMk cId="2923792617" sldId="620"/>
        </pc:sldMkLst>
        <pc:spChg chg="mod">
          <ac:chgData name="Wittman, Barry" userId="bff186cd-6ce8-41ba-8e8c-e85cdef216de" providerId="ADAL" clId="{E49F8417-7C90-45B5-91C4-55F3B5D6FF2F}" dt="2020-03-19T19:07:05.118" v="2419"/>
          <ac:spMkLst>
            <pc:docMk/>
            <pc:sldMk cId="2923792617" sldId="620"/>
            <ac:spMk id="2" creationId="{00000000-0000-0000-0000-000000000000}"/>
          </ac:spMkLst>
        </pc:spChg>
        <pc:spChg chg="mod">
          <ac:chgData name="Wittman, Barry" userId="bff186cd-6ce8-41ba-8e8c-e85cdef216de" providerId="ADAL" clId="{E49F8417-7C90-45B5-91C4-55F3B5D6FF2F}" dt="2020-03-19T19:04:31.987" v="2374" actId="2711"/>
          <ac:spMkLst>
            <pc:docMk/>
            <pc:sldMk cId="2923792617" sldId="620"/>
            <ac:spMk id="3" creationId="{00000000-0000-0000-0000-000000000000}"/>
          </ac:spMkLst>
        </pc:spChg>
        <pc:spChg chg="add mod">
          <ac:chgData name="Wittman, Barry" userId="bff186cd-6ce8-41ba-8e8c-e85cdef216de" providerId="ADAL" clId="{E49F8417-7C90-45B5-91C4-55F3B5D6FF2F}" dt="2020-03-19T19:19:27.425" v="3962" actId="20577"/>
          <ac:spMkLst>
            <pc:docMk/>
            <pc:sldMk cId="2923792617" sldId="620"/>
            <ac:spMk id="4" creationId="{BD072FDA-954B-4E9D-A774-F382D0F4619A}"/>
          </ac:spMkLst>
        </pc:spChg>
      </pc:sldChg>
      <pc:sldChg chg="modSp add del ord modAnim">
        <pc:chgData name="Wittman, Barry" userId="bff186cd-6ce8-41ba-8e8c-e85cdef216de" providerId="ADAL" clId="{E49F8417-7C90-45B5-91C4-55F3B5D6FF2F}" dt="2020-03-19T19:13:21.065" v="3449" actId="20577"/>
        <pc:sldMkLst>
          <pc:docMk/>
          <pc:sldMk cId="2596790323" sldId="621"/>
        </pc:sldMkLst>
        <pc:spChg chg="mod">
          <ac:chgData name="Wittman, Barry" userId="bff186cd-6ce8-41ba-8e8c-e85cdef216de" providerId="ADAL" clId="{E49F8417-7C90-45B5-91C4-55F3B5D6FF2F}" dt="2020-03-19T19:07:01.869" v="2418" actId="27636"/>
          <ac:spMkLst>
            <pc:docMk/>
            <pc:sldMk cId="2596790323" sldId="621"/>
            <ac:spMk id="2" creationId="{00000000-0000-0000-0000-000000000000}"/>
          </ac:spMkLst>
        </pc:spChg>
        <pc:spChg chg="mod">
          <ac:chgData name="Wittman, Barry" userId="bff186cd-6ce8-41ba-8e8c-e85cdef216de" providerId="ADAL" clId="{E49F8417-7C90-45B5-91C4-55F3B5D6FF2F}" dt="2020-03-19T19:13:21.065" v="3449" actId="20577"/>
          <ac:spMkLst>
            <pc:docMk/>
            <pc:sldMk cId="2596790323" sldId="621"/>
            <ac:spMk id="3" creationId="{00000000-0000-0000-0000-000000000000}"/>
          </ac:spMkLst>
        </pc:spChg>
      </pc:sldChg>
      <pc:sldChg chg="modSp add">
        <pc:chgData name="Wittman, Barry" userId="bff186cd-6ce8-41ba-8e8c-e85cdef216de" providerId="ADAL" clId="{E49F8417-7C90-45B5-91C4-55F3B5D6FF2F}" dt="2020-03-19T19:19:20.990" v="3949" actId="20577"/>
        <pc:sldMkLst>
          <pc:docMk/>
          <pc:sldMk cId="1676703351" sldId="625"/>
        </pc:sldMkLst>
        <pc:spChg chg="mod">
          <ac:chgData name="Wittman, Barry" userId="bff186cd-6ce8-41ba-8e8c-e85cdef216de" providerId="ADAL" clId="{E49F8417-7C90-45B5-91C4-55F3B5D6FF2F}" dt="2020-03-19T19:17:27.121" v="3807"/>
          <ac:spMkLst>
            <pc:docMk/>
            <pc:sldMk cId="1676703351" sldId="625"/>
            <ac:spMk id="2" creationId="{00000000-0000-0000-0000-000000000000}"/>
          </ac:spMkLst>
        </pc:spChg>
        <pc:spChg chg="mod">
          <ac:chgData name="Wittman, Barry" userId="bff186cd-6ce8-41ba-8e8c-e85cdef216de" providerId="ADAL" clId="{E49F8417-7C90-45B5-91C4-55F3B5D6FF2F}" dt="2020-03-19T19:17:43.333" v="3862" actId="20577"/>
          <ac:spMkLst>
            <pc:docMk/>
            <pc:sldMk cId="1676703351" sldId="625"/>
            <ac:spMk id="3" creationId="{00000000-0000-0000-0000-000000000000}"/>
          </ac:spMkLst>
        </pc:spChg>
        <pc:spChg chg="mod">
          <ac:chgData name="Wittman, Barry" userId="bff186cd-6ce8-41ba-8e8c-e85cdef216de" providerId="ADAL" clId="{E49F8417-7C90-45B5-91C4-55F3B5D6FF2F}" dt="2020-03-19T19:19:20.990" v="3949" actId="20577"/>
          <ac:spMkLst>
            <pc:docMk/>
            <pc:sldMk cId="1676703351" sldId="625"/>
            <ac:spMk id="4" creationId="{BD072FDA-954B-4E9D-A774-F382D0F4619A}"/>
          </ac:spMkLst>
        </pc:spChg>
      </pc:sldChg>
    </pc:docChg>
  </pc:docChgLst>
  <pc:docChgLst>
    <pc:chgData name="Wittman, Barry" userId="bff186cd-6ce8-41ba-8e8c-e85cdef216de" providerId="ADAL" clId="{467DD11A-8892-433C-9E34-5373AF518453}"/>
    <pc:docChg chg="addSld modSld">
      <pc:chgData name="Wittman, Barry" userId="bff186cd-6ce8-41ba-8e8c-e85cdef216de" providerId="ADAL" clId="{467DD11A-8892-433C-9E34-5373AF518453}" dt="2020-03-19T10:17:06.334" v="0"/>
      <pc:docMkLst>
        <pc:docMk/>
      </pc:docMkLst>
      <pc:sldChg chg="add">
        <pc:chgData name="Wittman, Barry" userId="bff186cd-6ce8-41ba-8e8c-e85cdef216de" providerId="ADAL" clId="{467DD11A-8892-433C-9E34-5373AF518453}" dt="2020-03-19T10:17:06.334" v="0"/>
        <pc:sldMkLst>
          <pc:docMk/>
          <pc:sldMk cId="1329450839" sldId="59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2000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9 -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binary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Reading from binary files uses a completely different set of objects than reading from text files</a:t>
            </a:r>
          </a:p>
          <a:p>
            <a:r>
              <a:rPr lang="en-US" dirty="0"/>
              <a:t>We create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DataInputStream</a:t>
            </a:r>
            <a:r>
              <a:rPr lang="en-US" dirty="0"/>
              <a:t> from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FileInputStream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The </a:t>
            </a:r>
            <a:r>
              <a:rPr lang="en-US" sz="3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FileInputStream</a:t>
            </a:r>
            <a:r>
              <a:rPr lang="en-US" dirty="0"/>
              <a:t> takes the name of the file path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create a </a:t>
            </a:r>
            <a:r>
              <a:rPr lang="en-US" sz="3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FileInputStream</a:t>
            </a:r>
            <a:r>
              <a:rPr lang="en-US" dirty="0"/>
              <a:t> first on a separate line, but there's no need to do so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81400"/>
            <a:ext cx="10972800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DataInputStream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in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DataInputStream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"input.dat"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76245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7394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Typically, we will read in individual pieces of data in binary from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DataInputStream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372933"/>
              </p:ext>
            </p:extLst>
          </p:nvPr>
        </p:nvGraphicFramePr>
        <p:xfrm>
          <a:off x="228599" y="2270760"/>
          <a:ext cx="11960226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5928">
                  <a:extLst>
                    <a:ext uri="{9D8B030D-6E8A-4147-A177-3AD203B41FA5}">
                      <a16:colId xmlns:a16="http://schemas.microsoft.com/office/drawing/2014/main" val="2405312849"/>
                    </a:ext>
                  </a:extLst>
                </a:gridCol>
                <a:gridCol w="3078480">
                  <a:extLst>
                    <a:ext uri="{9D8B030D-6E8A-4147-A177-3AD203B41FA5}">
                      <a16:colId xmlns:a16="http://schemas.microsoft.com/office/drawing/2014/main" val="1479585116"/>
                    </a:ext>
                  </a:extLst>
                </a:gridCol>
                <a:gridCol w="7275818">
                  <a:extLst>
                    <a:ext uri="{9D8B030D-6E8A-4147-A177-3AD203B41FA5}">
                      <a16:colId xmlns:a16="http://schemas.microsoft.com/office/drawing/2014/main" val="4235992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Return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869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readBoolean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Read</a:t>
                      </a:r>
                      <a:r>
                        <a:rPr lang="en-US" sz="2000" baseline="0" dirty="0"/>
                        <a:t> a single 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212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readByte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Read a single 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557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readChar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Read a single</a:t>
                      </a:r>
                      <a:r>
                        <a:rPr lang="en-US" sz="2000" baseline="0" dirty="0"/>
                        <a:t> 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char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331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readDouble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Read a single 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52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readFloat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Read a single 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float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134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readInt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Read a single </a:t>
                      </a:r>
                      <a:r>
                        <a:rPr kumimoji="0" lang="en-US" sz="20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int</a:t>
                      </a:r>
                      <a:endParaRPr kumimoji="0" lang="en-US" sz="2000" b="1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097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readLong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Read a single 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long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3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readShort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Read a single 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short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632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read(byte[] array)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Read 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byte</a:t>
                      </a:r>
                      <a:r>
                        <a:rPr lang="en-US" sz="2000" baseline="0" dirty="0"/>
                        <a:t> values into 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array</a:t>
                      </a:r>
                      <a:r>
                        <a:rPr lang="en-US" sz="2000" baseline="0" dirty="0"/>
                        <a:t>, return the number read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970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skipBytes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n)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Skip</a:t>
                      </a:r>
                      <a:r>
                        <a:rPr lang="en-US" sz="2000" baseline="0" dirty="0"/>
                        <a:t> at most 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n</a:t>
                      </a:r>
                      <a:r>
                        <a:rPr lang="en-US" sz="2000" baseline="0" dirty="0"/>
                        <a:t> bytes in the stream, return the number skipped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80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978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summing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following code assumes that a file contains starts with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 giving the number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 values that come after it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667001"/>
            <a:ext cx="10972800" cy="3886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DataInputStream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in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in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DataInputStream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"numbers.dat"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length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in.readInt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sum = 0.0;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&lt; length; ++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sum +=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in.readDouble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"Sum: 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+ sum);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"File problems!"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finally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in.close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 }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(Exception e){}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1948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reading methods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DataInputStream</a:t>
            </a:r>
            <a:r>
              <a:rPr lang="en-US" dirty="0"/>
              <a:t> can throw: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EOFException</a:t>
            </a:r>
            <a:r>
              <a:rPr lang="en-US" dirty="0"/>
              <a:t> if the end of the file was reached but you still try to read something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IOException</a:t>
            </a:r>
            <a:r>
              <a:rPr lang="en-US" dirty="0"/>
              <a:t> if the stream was closed (or something else goes wrong)</a:t>
            </a:r>
          </a:p>
          <a:p>
            <a:r>
              <a:rPr lang="en-US" dirty="0"/>
              <a:t>Since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EOFException</a:t>
            </a:r>
            <a:r>
              <a:rPr lang="en-US" dirty="0"/>
              <a:t> and even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FileNotFoundException</a:t>
            </a:r>
            <a:r>
              <a:rPr lang="en-US" dirty="0"/>
              <a:t> are both children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IOException</a:t>
            </a:r>
            <a:r>
              <a:rPr lang="en-US" dirty="0"/>
              <a:t>, it's possible (as we did on the previous slide) to have a single catch block that handles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IOException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61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the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As with text files, we closed our files in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en-US" dirty="0"/>
              <a:t> block</a:t>
            </a:r>
          </a:p>
          <a:p>
            <a:r>
              <a:rPr lang="en-US" dirty="0"/>
              <a:t>You might have noticed that there was a baby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dirty="0"/>
              <a:t>-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/>
              <a:t> block inside of there as well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whatever reason, closing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DataInputStream</a:t>
            </a:r>
            <a:r>
              <a:rPr lang="en-US" dirty="0"/>
              <a:t> can throw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IOException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By having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dirty="0"/>
              <a:t>-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/>
              <a:t> that will catch anything, we deal with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IOException</a:t>
            </a:r>
            <a:r>
              <a:rPr lang="en-US" dirty="0"/>
              <a:t> as well as catching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NullPointerException</a:t>
            </a:r>
            <a:r>
              <a:rPr lang="en-US" dirty="0"/>
              <a:t> that happens if we try to close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DataInputStream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Is that a good idea?</a:t>
            </a:r>
          </a:p>
          <a:p>
            <a:r>
              <a:rPr lang="en-US" dirty="0"/>
              <a:t>Eh…it's fine: We're just trying to close the file and not crash our program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95600"/>
            <a:ext cx="10972800" cy="99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finally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in.close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 }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(Exception e){}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5651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binary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to binary files is very similar to reading from binary files</a:t>
            </a:r>
          </a:p>
          <a:p>
            <a:r>
              <a:rPr lang="en-US" dirty="0"/>
              <a:t>We create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DataOutputStream</a:t>
            </a:r>
            <a:r>
              <a:rPr lang="en-US" dirty="0"/>
              <a:t> from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FileOutputStream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The </a:t>
            </a:r>
            <a:r>
              <a:rPr lang="en-US" sz="3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FileOutputStream</a:t>
            </a:r>
            <a:r>
              <a:rPr lang="en-US" dirty="0"/>
              <a:t> takes the name of the file path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writing methods are similar too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191000"/>
            <a:ext cx="10972800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out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"output.dat"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68392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7394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Typically, we will write out individual pieces of data in binary with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DataOutputStream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493778"/>
              </p:ext>
            </p:extLst>
          </p:nvPr>
        </p:nvGraphicFramePr>
        <p:xfrm>
          <a:off x="609600" y="2438400"/>
          <a:ext cx="109728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96">
                  <a:extLst>
                    <a:ext uri="{9D8B030D-6E8A-4147-A177-3AD203B41FA5}">
                      <a16:colId xmlns:a16="http://schemas.microsoft.com/office/drawing/2014/main" val="2405312849"/>
                    </a:ext>
                  </a:extLst>
                </a:gridCol>
                <a:gridCol w="4660221">
                  <a:extLst>
                    <a:ext uri="{9D8B030D-6E8A-4147-A177-3AD203B41FA5}">
                      <a16:colId xmlns:a16="http://schemas.microsoft.com/office/drawing/2014/main" val="1479585116"/>
                    </a:ext>
                  </a:extLst>
                </a:gridCol>
                <a:gridCol w="4728383">
                  <a:extLst>
                    <a:ext uri="{9D8B030D-6E8A-4147-A177-3AD203B41FA5}">
                      <a16:colId xmlns:a16="http://schemas.microsoft.com/office/drawing/2014/main" val="4235992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 err="1"/>
                        <a:t>ReturnType</a:t>
                      </a:r>
                      <a:endParaRPr lang="en-US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Method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Use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923869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writeBoolean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value)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Write</a:t>
                      </a:r>
                      <a:r>
                        <a:rPr lang="en-US" sz="2000" baseline="0" dirty="0"/>
                        <a:t> a single 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212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writeByte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(byte value)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Write a single 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557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writeChar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value)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Write a single</a:t>
                      </a:r>
                      <a:r>
                        <a:rPr lang="en-US" sz="2000" baseline="0" dirty="0"/>
                        <a:t> 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char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331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writeDouble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(double value)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Write a single 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52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writeFloat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(float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value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Write a single 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float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134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writeInt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value)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Write a single </a:t>
                      </a:r>
                      <a:r>
                        <a:rPr kumimoji="0" lang="en-US" sz="20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int</a:t>
                      </a:r>
                      <a:endParaRPr kumimoji="0" lang="en-US" sz="2000" b="1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097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writeLong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(long value)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Write a single 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long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3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writeShort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value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Write a single 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short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632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write(byte[] values)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Write</a:t>
                      </a:r>
                      <a:r>
                        <a:rPr lang="en-US" sz="2000" baseline="0" dirty="0"/>
                        <a:t> all the</a:t>
                      </a:r>
                      <a:r>
                        <a:rPr lang="en-US" sz="2000" dirty="0"/>
                        <a:t> 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byte</a:t>
                      </a:r>
                      <a:r>
                        <a:rPr lang="en-US" sz="2000" baseline="0" dirty="0"/>
                        <a:t> values from 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values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970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876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writing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following code assumes that a file starts with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 giving the number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 values that come after it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667001"/>
            <a:ext cx="10972800" cy="3886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 out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out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"numbers.dat"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out.writeInt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(100);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&lt; 100; ++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out.writeDouble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Math.random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* 1000);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"File problems!"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finally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out.close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 }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(Exception e){}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0472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the I/O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File input and output need to match each other well, especially for binary I/O</a:t>
            </a:r>
          </a:p>
          <a:p>
            <a:r>
              <a:rPr lang="en-US" dirty="0"/>
              <a:t>If data values are out of order, you'll get garbage, and it'll be hard to know why</a:t>
            </a:r>
          </a:p>
          <a:p>
            <a:r>
              <a:rPr lang="en-US" dirty="0"/>
              <a:t>Once you write the file output code, you can easily copy and paste it to write the input code</a:t>
            </a:r>
          </a:p>
          <a:p>
            <a:pPr lvl="1"/>
            <a:r>
              <a:rPr lang="en-US" dirty="0"/>
              <a:t>Change every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lang="en-US" dirty="0"/>
              <a:t>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</a:p>
          <a:p>
            <a:pPr lvl="1"/>
            <a:r>
              <a:rPr lang="en-US" dirty="0"/>
              <a:t>Change every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/>
              <a:t>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/>
              <a:t> (and move the method arguments to save return values)</a:t>
            </a:r>
          </a:p>
          <a:p>
            <a:r>
              <a:rPr lang="en-US" dirty="0"/>
              <a:t>The structures are parallel</a:t>
            </a:r>
          </a:p>
        </p:txBody>
      </p:sp>
    </p:spTree>
    <p:extLst>
      <p:ext uri="{BB962C8B-B14F-4D97-AF65-F5344CB8AC3E}">
        <p14:creationId xmlns:p14="http://schemas.microsoft.com/office/powerpoint/2010/main" val="13777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binary and text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Write a program that:</a:t>
            </a:r>
          </a:p>
          <a:p>
            <a:pPr lvl="1"/>
            <a:r>
              <a:rPr lang="en-US" dirty="0"/>
              <a:t>Prompts the user for a file name</a:t>
            </a:r>
          </a:p>
          <a:p>
            <a:pPr lvl="1"/>
            <a:r>
              <a:rPr lang="en-US" dirty="0"/>
              <a:t>Opens the file as a text file</a:t>
            </a:r>
          </a:p>
          <a:p>
            <a:pPr lvl="1"/>
            <a:r>
              <a:rPr lang="en-US" dirty="0"/>
              <a:t>Writes the first 1,000 perfect cubes: 1, 8, 27, 64, etc. as text</a:t>
            </a:r>
          </a:p>
          <a:p>
            <a:pPr lvl="1"/>
            <a:r>
              <a:rPr lang="en-US" dirty="0"/>
              <a:t>Closes the file</a:t>
            </a:r>
          </a:p>
          <a:p>
            <a:r>
              <a:rPr lang="en-US" dirty="0"/>
              <a:t>Write a second, similar program that:</a:t>
            </a:r>
          </a:p>
          <a:p>
            <a:pPr lvl="1"/>
            <a:r>
              <a:rPr lang="en-US" dirty="0"/>
              <a:t>Prompts the user for a file name</a:t>
            </a:r>
          </a:p>
          <a:p>
            <a:pPr lvl="1"/>
            <a:r>
              <a:rPr lang="en-US" dirty="0"/>
              <a:t>Opens the file as a binary file</a:t>
            </a:r>
          </a:p>
          <a:p>
            <a:pPr lvl="1"/>
            <a:r>
              <a:rPr lang="en-US" dirty="0"/>
              <a:t>Writes the first 1,000 perfect cubes: 1, 8, 27, 64, etc. in binary</a:t>
            </a:r>
          </a:p>
          <a:p>
            <a:pPr lvl="1"/>
            <a:r>
              <a:rPr lang="en-US" dirty="0"/>
              <a:t>Closes the file</a:t>
            </a:r>
          </a:p>
          <a:p>
            <a:r>
              <a:rPr lang="en-US" dirty="0"/>
              <a:t>What do the files look like inside?</a:t>
            </a:r>
          </a:p>
          <a:p>
            <a:r>
              <a:rPr lang="en-US" dirty="0"/>
              <a:t>How do the sizes of the files compare?</a:t>
            </a:r>
          </a:p>
        </p:txBody>
      </p:sp>
    </p:spTree>
    <p:extLst>
      <p:ext uri="{BB962C8B-B14F-4D97-AF65-F5344CB8AC3E}">
        <p14:creationId xmlns:p14="http://schemas.microsoft.com/office/powerpoint/2010/main" val="417744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Reading and writing text files</a:t>
            </a:r>
          </a:p>
          <a:p>
            <a:r>
              <a:rPr lang="en-US" dirty="0"/>
              <a:t>Error handling</a:t>
            </a:r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and Writing Whole Objects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595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if I wanted to read or write a whole object?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object has data inside of it</a:t>
            </a:r>
          </a:p>
          <a:p>
            <a:r>
              <a:rPr lang="en-US" dirty="0"/>
              <a:t>Each piece of data is either a reference to an object or is primitive data</a:t>
            </a:r>
          </a:p>
          <a:p>
            <a:r>
              <a:rPr lang="en-US" dirty="0"/>
              <a:t>When reading or writing whole objects, we could read or write each piece of data separately</a:t>
            </a:r>
          </a:p>
          <a:p>
            <a:r>
              <a:rPr lang="en-US" dirty="0"/>
              <a:t>But doing so is challenging because we could forget some data</a:t>
            </a:r>
          </a:p>
          <a:p>
            <a:r>
              <a:rPr lang="en-US" dirty="0"/>
              <a:t>And because there could be circular references:</a:t>
            </a:r>
          </a:p>
          <a:p>
            <a:pPr lvl="1"/>
            <a:r>
              <a:rPr lang="en-US" dirty="0"/>
              <a:t>Object A might have a reference to object B which might have a reference to object A again…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43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only there was some magical way to read or write a whole object at once…</a:t>
            </a:r>
          </a:p>
          <a:p>
            <a:r>
              <a:rPr lang="en-US" dirty="0"/>
              <a:t>There is!</a:t>
            </a:r>
          </a:p>
          <a:p>
            <a:r>
              <a:rPr lang="en-US" dirty="0"/>
              <a:t>It's called </a:t>
            </a:r>
            <a:r>
              <a:rPr lang="en-US" b="1" dirty="0"/>
              <a:t>serialization</a:t>
            </a:r>
          </a:p>
          <a:p>
            <a:r>
              <a:rPr lang="en-US" dirty="0"/>
              <a:t>Serialization takes a reference to an object and dumps it into a file</a:t>
            </a:r>
          </a:p>
          <a:p>
            <a:r>
              <a:rPr lang="en-US" dirty="0"/>
              <a:t>It writes representations to primitive types pretty much the same way that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DataOutputStream</a:t>
            </a:r>
            <a:r>
              <a:rPr lang="en-US" dirty="0"/>
              <a:t> does</a:t>
            </a:r>
          </a:p>
          <a:p>
            <a:r>
              <a:rPr lang="en-US" dirty="0"/>
              <a:t>And if there're objects inside of the object you're serializing, it serializes them too</a:t>
            </a:r>
          </a:p>
          <a:p>
            <a:r>
              <a:rPr lang="en-US" b="1" dirty="0"/>
              <a:t>And! </a:t>
            </a:r>
            <a:r>
              <a:rPr lang="en-US" dirty="0"/>
              <a:t>Serialization makes a note of all the objects that are getting serialized, so if it sees an object a second time, it just writes down a serial number for it instead of the whole thing</a:t>
            </a:r>
          </a:p>
        </p:txBody>
      </p:sp>
    </p:spTree>
    <p:extLst>
      <p:ext uri="{BB962C8B-B14F-4D97-AF65-F5344CB8AC3E}">
        <p14:creationId xmlns:p14="http://schemas.microsoft.com/office/powerpoint/2010/main" val="163124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Serializable</a:t>
            </a:r>
            <a:r>
              <a:rPr lang="en-US" dirty="0"/>
              <a:t>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Serialization is one of the closest things to magic you'll see in programming</a:t>
            </a:r>
          </a:p>
          <a:p>
            <a:r>
              <a:rPr lang="en-US" dirty="0"/>
              <a:t>You only need to implement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Serializable</a:t>
            </a:r>
            <a:r>
              <a:rPr lang="en-US" dirty="0"/>
              <a:t> interface on your object</a:t>
            </a:r>
          </a:p>
          <a:p>
            <a:pPr lvl="1"/>
            <a:r>
              <a:rPr lang="en-US" dirty="0"/>
              <a:t>And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Serializable</a:t>
            </a:r>
            <a:r>
              <a:rPr lang="en-US" dirty="0"/>
              <a:t> interface has no methods!</a:t>
            </a:r>
          </a:p>
          <a:p>
            <a:r>
              <a:rPr lang="en-US" dirty="0"/>
              <a:t>It's just a way of marking an object as reasonable to try to dump into a file</a:t>
            </a:r>
          </a:p>
          <a:p>
            <a:r>
              <a:rPr lang="en-US" dirty="0"/>
              <a:t>Most objects are reasonable to dump into a file!</a:t>
            </a:r>
          </a:p>
        </p:txBody>
      </p:sp>
    </p:spTree>
    <p:extLst>
      <p:ext uri="{BB962C8B-B14F-4D97-AF65-F5344CB8AC3E}">
        <p14:creationId xmlns:p14="http://schemas.microsoft.com/office/powerpoint/2010/main" val="24672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Serializable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Here's a class we might want to be able to dump into a file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A27827A-F6E8-497F-B170-D72CEF80B4FA}"/>
              </a:ext>
            </a:extLst>
          </p:cNvPr>
          <p:cNvSpPr txBox="1">
            <a:spLocks/>
          </p:cNvSpPr>
          <p:nvPr/>
        </p:nvSpPr>
        <p:spPr>
          <a:xfrm>
            <a:off x="609600" y="2514600"/>
            <a:ext cx="10972800" cy="4038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Troll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Serializable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String name;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age;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Object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hatedThing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All trolls hate something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Troll(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name,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age, Object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hatedThing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.name = name;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.age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age;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.hatedThing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hatedThing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Object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getHatedThing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hatedThing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7503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Writing using serialization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To write an object marked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Serializable</a:t>
            </a:r>
            <a:r>
              <a:rPr lang="en-US" dirty="0"/>
              <a:t>, you need to create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ObjectOutputStream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You create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ObjectOutputStream</a:t>
            </a:r>
            <a:r>
              <a:rPr lang="en-US" dirty="0"/>
              <a:t> the same way that you create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DataOutputStream</a:t>
            </a:r>
            <a:r>
              <a:rPr lang="en-US" dirty="0"/>
              <a:t>, by passing in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FileOutputStream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At this point, you might be wondering why all these objects take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FileOutputStream</a:t>
            </a:r>
            <a:r>
              <a:rPr lang="en-US" dirty="0"/>
              <a:t> objects and can't take just take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lang="en-US" dirty="0"/>
              <a:t> object or even a file name</a:t>
            </a:r>
          </a:p>
          <a:p>
            <a:pPr lvl="1"/>
            <a:r>
              <a:rPr lang="en-US" dirty="0"/>
              <a:t>In actuality, you can pass in any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OutputStream</a:t>
            </a:r>
            <a:r>
              <a:rPr lang="en-US" dirty="0"/>
              <a:t> object (of which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FileOutputStream</a:t>
            </a:r>
            <a:r>
              <a:rPr lang="en-US" dirty="0"/>
              <a:t> is a child), like maybe one that sends the data across the network instead of storing it into a file</a:t>
            </a:r>
          </a:p>
          <a:p>
            <a:r>
              <a:rPr lang="en-US" dirty="0"/>
              <a:t>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ObjectOutputStream</a:t>
            </a:r>
            <a:r>
              <a:rPr lang="en-US" dirty="0"/>
              <a:t> object has many methods, but the only one that matters is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writeObject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Pass your object to that method and it'll get written out in its totality, no fuss</a:t>
            </a:r>
          </a:p>
        </p:txBody>
      </p:sp>
    </p:spTree>
    <p:extLst>
      <p:ext uri="{BB962C8B-B14F-4D97-AF65-F5344CB8AC3E}">
        <p14:creationId xmlns:p14="http://schemas.microsoft.com/office/powerpoint/2010/main" val="259679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Here's some code that creates a couple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Troll</a:t>
            </a:r>
            <a:r>
              <a:rPr lang="en-US" dirty="0"/>
              <a:t> objects and then writes them to a file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trolls.dat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D072FDA-954B-4E9D-A774-F382D0F4619A}"/>
              </a:ext>
            </a:extLst>
          </p:cNvPr>
          <p:cNvSpPr txBox="1">
            <a:spLocks/>
          </p:cNvSpPr>
          <p:nvPr/>
        </p:nvSpPr>
        <p:spPr>
          <a:xfrm>
            <a:off x="609600" y="2895600"/>
            <a:ext cx="10972800" cy="373075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Troll tom =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Troll(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"Tom"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351,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"Bilbo Baggins"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Troll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bert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Troll(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"Bert"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417, tom);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ObjectOutputStream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out =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out =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ObjectOutputStream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"trolls.dat"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out.writeObject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(tom);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out.writeObject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bert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"Serialization failed."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finally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out.close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}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(Exception e){} }</a:t>
            </a:r>
          </a:p>
        </p:txBody>
      </p:sp>
    </p:spTree>
    <p:extLst>
      <p:ext uri="{BB962C8B-B14F-4D97-AF65-F5344CB8AC3E}">
        <p14:creationId xmlns:p14="http://schemas.microsoft.com/office/powerpoint/2010/main" val="292379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using serialization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read objects that have been serialized to a file, you need to create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ObjectInputStream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You create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ObjectOutputStream</a:t>
            </a:r>
            <a:r>
              <a:rPr lang="en-US" dirty="0"/>
              <a:t> the same way that you create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DataInputStream</a:t>
            </a:r>
            <a:r>
              <a:rPr lang="en-US" dirty="0"/>
              <a:t>, by passing in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FileInputStream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For each object serialized, you call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readObject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 to restore it from the file</a:t>
            </a:r>
          </a:p>
          <a:p>
            <a:r>
              <a:rPr lang="en-US" dirty="0"/>
              <a:t>Note that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readObject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has a return type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/>
              <a:t>, so you'll need to cast your object if you want to store it in a reference of its own type</a:t>
            </a:r>
          </a:p>
        </p:txBody>
      </p:sp>
    </p:spTree>
    <p:extLst>
      <p:ext uri="{BB962C8B-B14F-4D97-AF65-F5344CB8AC3E}">
        <p14:creationId xmlns:p14="http://schemas.microsoft.com/office/powerpoint/2010/main" val="191924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Here's some code that reads in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Troll</a:t>
            </a:r>
            <a:r>
              <a:rPr lang="en-US" dirty="0"/>
              <a:t> objects we serialized in the previous example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D072FDA-954B-4E9D-A774-F382D0F4619A}"/>
              </a:ext>
            </a:extLst>
          </p:cNvPr>
          <p:cNvSpPr txBox="1">
            <a:spLocks/>
          </p:cNvSpPr>
          <p:nvPr/>
        </p:nvSpPr>
        <p:spPr>
          <a:xfrm>
            <a:off x="609600" y="2895600"/>
            <a:ext cx="10972800" cy="373075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Troll tom =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Troll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bert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ObjectInputStream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in =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in =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ObjectInputStream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"trolls.dat"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tom = (Troll)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in.readObject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bert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(Troll)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in.readObject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"Deserialization failed."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finally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in.close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}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(Exception e){} }</a:t>
            </a:r>
          </a:p>
        </p:txBody>
      </p:sp>
    </p:spTree>
    <p:extLst>
      <p:ext uri="{BB962C8B-B14F-4D97-AF65-F5344CB8AC3E}">
        <p14:creationId xmlns:p14="http://schemas.microsoft.com/office/powerpoint/2010/main" val="167670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Serialization allows you to read or write objects (even complex objects) or arrays of objects in a single line of code</a:t>
            </a:r>
          </a:p>
          <a:p>
            <a:r>
              <a:rPr lang="en-US" dirty="0"/>
              <a:t>It's an impressive achievement of Java</a:t>
            </a:r>
          </a:p>
          <a:p>
            <a:r>
              <a:rPr lang="en-US" dirty="0"/>
              <a:t>To make your own classes serializable, all you have to do is mark them with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Serializable</a:t>
            </a:r>
            <a:r>
              <a:rPr lang="en-US" dirty="0"/>
              <a:t> interface</a:t>
            </a:r>
          </a:p>
          <a:p>
            <a:pPr lvl="1"/>
            <a:r>
              <a:rPr lang="en-US" dirty="0"/>
              <a:t>An interface with no methods!</a:t>
            </a:r>
          </a:p>
          <a:p>
            <a:r>
              <a:rPr lang="en-US" dirty="0"/>
              <a:t>It more or less works like magic!</a:t>
            </a:r>
          </a:p>
        </p:txBody>
      </p:sp>
    </p:spTree>
    <p:extLst>
      <p:ext uri="{BB962C8B-B14F-4D97-AF65-F5344CB8AC3E}">
        <p14:creationId xmlns:p14="http://schemas.microsoft.com/office/powerpoint/2010/main" val="272256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objects are not serializable, but they are comparatively rare</a:t>
            </a:r>
          </a:p>
          <a:p>
            <a:r>
              <a:rPr lang="en-US" dirty="0"/>
              <a:t>An example is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dirty="0"/>
              <a:t> class, which encapsulates the state of a currently running thread…so how could you store it on disk?</a:t>
            </a:r>
          </a:p>
          <a:p>
            <a:r>
              <a:rPr lang="en-US" dirty="0"/>
              <a:t>Serialization does have storage overhead needed to keep track of the size of arrays and type information about classes</a:t>
            </a:r>
          </a:p>
          <a:p>
            <a:pPr lvl="1"/>
            <a:r>
              <a:rPr lang="en-US" dirty="0"/>
              <a:t>You might be able to use less space if you stored the data directly</a:t>
            </a:r>
          </a:p>
        </p:txBody>
      </p:sp>
    </p:spTree>
    <p:extLst>
      <p:ext uri="{BB962C8B-B14F-4D97-AF65-F5344CB8AC3E}">
        <p14:creationId xmlns:p14="http://schemas.microsoft.com/office/powerpoint/2010/main" val="421130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ugly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you forget to mark one of your classes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Serializable</a:t>
            </a:r>
            <a:r>
              <a:rPr lang="en-US" dirty="0"/>
              <a:t>, it will crash your code when you try to write it out, even indirectly</a:t>
            </a:r>
          </a:p>
          <a:p>
            <a:r>
              <a:rPr lang="en-US" dirty="0"/>
              <a:t>If you serialize objects to a file but later change the class, adding or removing members or methods, you will no longer be able to read those objects back from the file</a:t>
            </a:r>
          </a:p>
          <a:p>
            <a:r>
              <a:rPr lang="en-US" dirty="0"/>
              <a:t>Their data in the file will no longer match what the class is supposed to look like</a:t>
            </a:r>
          </a:p>
          <a:p>
            <a:r>
              <a:rPr lang="en-US" dirty="0"/>
              <a:t>This problem can happen with different versions of the same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62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072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Networking basics:</a:t>
            </a:r>
          </a:p>
          <a:p>
            <a:pPr lvl="1"/>
            <a:r>
              <a:rPr lang="en-US" dirty="0"/>
              <a:t>IP addresses</a:t>
            </a:r>
          </a:p>
          <a:p>
            <a:pPr lvl="1"/>
            <a:r>
              <a:rPr lang="en-US" dirty="0"/>
              <a:t>Ports</a:t>
            </a:r>
          </a:p>
          <a:p>
            <a:pPr lvl="1"/>
            <a:r>
              <a:rPr lang="en-US" dirty="0"/>
              <a:t>Sockets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Work on Project 3</a:t>
            </a:r>
          </a:p>
          <a:p>
            <a:pPr lvl="1"/>
            <a:r>
              <a:rPr lang="en-US" b="1" dirty="0"/>
              <a:t>Form teams if you haven't!</a:t>
            </a:r>
          </a:p>
          <a:p>
            <a:pPr lvl="1"/>
            <a:r>
              <a:rPr lang="en-US" b="1" dirty="0"/>
              <a:t>Project 3 is now due on April 3</a:t>
            </a:r>
          </a:p>
          <a:p>
            <a:r>
              <a:rPr lang="en-US" dirty="0"/>
              <a:t>Read Chapter 21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file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Prompt the user for an input file name</a:t>
            </a:r>
          </a:p>
          <a:p>
            <a:r>
              <a:rPr lang="en-US" dirty="0"/>
              <a:t>If the file isn't accessible, prompt the user to enter the name again</a:t>
            </a:r>
          </a:p>
          <a:p>
            <a:r>
              <a:rPr lang="en-US" dirty="0"/>
              <a:t>Read in all the integers in this file (until you run out)</a:t>
            </a:r>
          </a:p>
          <a:p>
            <a:r>
              <a:rPr lang="en-US" dirty="0"/>
              <a:t>Close the file</a:t>
            </a:r>
          </a:p>
          <a:p>
            <a:r>
              <a:rPr lang="en-US" dirty="0"/>
              <a:t>Store all the values in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&lt;Integer&gt;</a:t>
            </a:r>
          </a:p>
          <a:p>
            <a:r>
              <a:rPr lang="en-US" dirty="0"/>
              <a:t>Sort them</a:t>
            </a:r>
          </a:p>
          <a:p>
            <a:r>
              <a:rPr lang="en-US" dirty="0"/>
              <a:t>Find the mode (the value that appears the most)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45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Files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20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binary file?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Technically, </a:t>
            </a:r>
            <a:r>
              <a:rPr lang="en-US" b="1" dirty="0"/>
              <a:t>all</a:t>
            </a:r>
            <a:r>
              <a:rPr lang="en-US" dirty="0"/>
              <a:t> files are binary files</a:t>
            </a:r>
          </a:p>
          <a:p>
            <a:pPr lvl="1"/>
            <a:r>
              <a:rPr lang="en-US" dirty="0"/>
              <a:t>They all carry data stored in binary</a:t>
            </a:r>
          </a:p>
          <a:p>
            <a:r>
              <a:rPr lang="en-US" dirty="0"/>
              <a:t>But some of those binary files are called </a:t>
            </a:r>
            <a:r>
              <a:rPr lang="en-US" b="1" dirty="0"/>
              <a:t>text files</a:t>
            </a:r>
            <a:r>
              <a:rPr lang="en-US" dirty="0"/>
              <a:t> because they are filled with human readable text</a:t>
            </a:r>
          </a:p>
          <a:p>
            <a:r>
              <a:rPr lang="en-US" dirty="0"/>
              <a:t>When most people talk about binary files, they mean files with data that is only computer readable</a:t>
            </a:r>
          </a:p>
        </p:txBody>
      </p:sp>
    </p:spTree>
    <p:extLst>
      <p:ext uri="{BB962C8B-B14F-4D97-AF65-F5344CB8AC3E}">
        <p14:creationId xmlns:p14="http://schemas.microsoft.com/office/powerpoint/2010/main" val="292713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binary files?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6248400" cy="4625609"/>
          </a:xfrm>
        </p:spPr>
        <p:txBody>
          <a:bodyPr>
            <a:normAutofit/>
          </a:bodyPr>
          <a:lstStyle/>
          <a:p>
            <a:r>
              <a:rPr lang="en-US" dirty="0"/>
              <a:t>Wouldn't it be easier to use all human readable files?</a:t>
            </a:r>
          </a:p>
          <a:p>
            <a:r>
              <a:rPr lang="en-US" dirty="0"/>
              <a:t>Binary files can be more efficient</a:t>
            </a:r>
          </a:p>
          <a:p>
            <a:pPr lvl="1"/>
            <a:r>
              <a:rPr lang="en-US" dirty="0"/>
              <a:t>In binary, all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values are 4 bytes</a:t>
            </a:r>
          </a:p>
          <a:p>
            <a:r>
              <a:rPr lang="en-US" dirty="0"/>
              <a:t>In text, they can take up a lot more</a:t>
            </a:r>
          </a:p>
          <a:p>
            <a:r>
              <a:rPr lang="en-US" dirty="0"/>
              <a:t>In text, you also need a space or other separator to divide the numbers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831290"/>
              </p:ext>
            </p:extLst>
          </p:nvPr>
        </p:nvGraphicFramePr>
        <p:xfrm>
          <a:off x="6992311" y="1828800"/>
          <a:ext cx="4742489" cy="4571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3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8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4352">
                <a:tc>
                  <a:txBody>
                    <a:bodyPr/>
                    <a:lstStyle/>
                    <a:p>
                      <a:r>
                        <a:rPr lang="en-US" sz="2400" dirty="0"/>
                        <a:t>Integer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Bytes in text</a:t>
                      </a:r>
                    </a:p>
                    <a:p>
                      <a:r>
                        <a:rPr lang="en-US" sz="2400" dirty="0"/>
                        <a:t>representation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949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949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949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789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949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4551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949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10890999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949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204471262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3949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-2000000000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726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files are binary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Because they have a representation that is more compact (and more similar to how data is stored in your program), most files are binary (non-human-readable) files</a:t>
            </a:r>
          </a:p>
          <a:p>
            <a:r>
              <a:rPr lang="en-US" dirty="0"/>
              <a:t>Many media files start with </a:t>
            </a:r>
            <a:r>
              <a:rPr lang="en-US" b="1" dirty="0"/>
              <a:t>metadata</a:t>
            </a:r>
          </a:p>
          <a:p>
            <a:pPr lvl="1"/>
            <a:r>
              <a:rPr lang="en-US" dirty="0"/>
              <a:t>Format information</a:t>
            </a:r>
          </a:p>
          <a:p>
            <a:pPr lvl="1"/>
            <a:r>
              <a:rPr lang="en-US" dirty="0"/>
              <a:t>Size</a:t>
            </a:r>
          </a:p>
          <a:p>
            <a:r>
              <a:rPr lang="en-US" dirty="0"/>
              <a:t>Then, they have the actual data (RGB values, audio samples, frames of video, etc.)</a:t>
            </a:r>
          </a:p>
          <a:p>
            <a:r>
              <a:rPr lang="en-US" dirty="0"/>
              <a:t>Binary files include most common file formats: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.jpg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png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.mp3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avi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.pdf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docx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pptx</a:t>
            </a:r>
            <a:r>
              <a:rPr lang="en-US" dirty="0"/>
              <a:t>, and on and on</a:t>
            </a:r>
          </a:p>
        </p:txBody>
      </p:sp>
    </p:spTree>
    <p:extLst>
      <p:ext uri="{BB962C8B-B14F-4D97-AF65-F5344CB8AC3E}">
        <p14:creationId xmlns:p14="http://schemas.microsoft.com/office/powerpoint/2010/main" val="55672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7784</TotalTime>
  <Words>2345</Words>
  <Application>Microsoft Office PowerPoint</Application>
  <PresentationFormat>Widescreen</PresentationFormat>
  <Paragraphs>320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3</vt:lpstr>
      <vt:lpstr>More file practice</vt:lpstr>
      <vt:lpstr>Binary Files</vt:lpstr>
      <vt:lpstr>What is a binary file?</vt:lpstr>
      <vt:lpstr>Why use binary files?</vt:lpstr>
      <vt:lpstr>Most files are binary files</vt:lpstr>
      <vt:lpstr>Reading binary files</vt:lpstr>
      <vt:lpstr>Reading data</vt:lpstr>
      <vt:lpstr>Example summing double values</vt:lpstr>
      <vt:lpstr>Error handling</vt:lpstr>
      <vt:lpstr>Closing the file</vt:lpstr>
      <vt:lpstr>Writing binary files</vt:lpstr>
      <vt:lpstr>Writing data</vt:lpstr>
      <vt:lpstr>Example writing double values</vt:lpstr>
      <vt:lpstr>Putting the I/O together</vt:lpstr>
      <vt:lpstr>Comparison of binary and text files</vt:lpstr>
      <vt:lpstr>Reading and Writing Whole Objects</vt:lpstr>
      <vt:lpstr>What if I wanted to read or write a whole object?</vt:lpstr>
      <vt:lpstr>Serialization</vt:lpstr>
      <vt:lpstr>Serializable interface</vt:lpstr>
      <vt:lpstr>Example Serializable class</vt:lpstr>
      <vt:lpstr>Writing using serialization</vt:lpstr>
      <vt:lpstr>Example of writing</vt:lpstr>
      <vt:lpstr>Reading using serialization</vt:lpstr>
      <vt:lpstr>Example of reading</vt:lpstr>
      <vt:lpstr>The good</vt:lpstr>
      <vt:lpstr>The bad</vt:lpstr>
      <vt:lpstr>The ugly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Barry Wittman</cp:lastModifiedBy>
  <cp:revision>1421</cp:revision>
  <dcterms:created xsi:type="dcterms:W3CDTF">2009-08-24T20:26:10Z</dcterms:created>
  <dcterms:modified xsi:type="dcterms:W3CDTF">2020-03-20T16:12:48Z</dcterms:modified>
</cp:coreProperties>
</file>